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78" r:id="rId3"/>
    <p:sldId id="285" r:id="rId4"/>
    <p:sldId id="269" r:id="rId5"/>
    <p:sldId id="262" r:id="rId6"/>
    <p:sldId id="271" r:id="rId7"/>
    <p:sldId id="273" r:id="rId8"/>
    <p:sldId id="274" r:id="rId9"/>
    <p:sldId id="283" r:id="rId10"/>
    <p:sldId id="275" r:id="rId11"/>
    <p:sldId id="257" r:id="rId12"/>
    <p:sldId id="259" r:id="rId13"/>
    <p:sldId id="282" r:id="rId14"/>
    <p:sldId id="267" r:id="rId15"/>
    <p:sldId id="280" r:id="rId16"/>
    <p:sldId id="279" r:id="rId17"/>
    <p:sldId id="281" r:id="rId18"/>
    <p:sldId id="261" r:id="rId19"/>
    <p:sldId id="263" r:id="rId20"/>
    <p:sldId id="272" r:id="rId21"/>
    <p:sldId id="27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C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7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1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2AEDC-5D2D-B648-9212-C9759E0E1779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3192A-4BE5-FA4D-A045-B60FA1DC1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5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comparison, the total number TNC rides worldwide just two years prior was 190 million.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3192A-4BE5-FA4D-A045-B60FA1DC1C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RIDESHARES PROVIDE BENEFITS</a:t>
            </a:r>
          </a:p>
          <a:p>
            <a:r>
              <a:rPr lang="en-US" sz="1200" dirty="0"/>
              <a:t>– either in new routes or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3192A-4BE5-FA4D-A045-B60FA1DC1C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24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BUS TO CAR RATIO </a:t>
            </a:r>
          </a:p>
          <a:p>
            <a:r>
              <a:rPr lang="en-US" dirty="0"/>
              <a:t>PUBLIC TRANSPORTATION = NO PARKING, BETTER FOR ENVIRONMENT, AND CHEAPER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3192A-4BE5-FA4D-A045-B60FA1DC1C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2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85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6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2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8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39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5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6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2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8EE4E0F-5BD1-DD44-952A-3238DD8E26CE}" type="datetimeFigureOut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E66AC64-906A-1B4C-AA62-577F44792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0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B637-C870-0F42-AFF1-7C21E27BB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Rideshare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BB52F-0756-9247-96B7-31E90B37A2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Elliot Tam</a:t>
            </a:r>
          </a:p>
        </p:txBody>
      </p:sp>
      <p:pic>
        <p:nvPicPr>
          <p:cNvPr id="3080" name="Picture 8" descr="Image result for public transportation transparent icon">
            <a:extLst>
              <a:ext uri="{FF2B5EF4-FFF2-40B4-BE49-F238E27FC236}">
                <a16:creationId xmlns:a16="http://schemas.microsoft.com/office/drawing/2014/main" id="{880E0EAE-079D-DC4E-B808-C7873873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06" y="4177805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99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F7335-ACBF-9C4B-9DBF-4419C9AC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01" y="2487632"/>
            <a:ext cx="3705695" cy="1882733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Tnc flow</a:t>
            </a:r>
            <a:br>
              <a:rPr lang="en-US" dirty="0"/>
            </a:br>
            <a:r>
              <a:rPr lang="en-US" dirty="0"/>
              <a:t>San Francisco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C36853A7-458A-8D4E-B257-916899B07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3581" y="-752944"/>
            <a:ext cx="8363887" cy="8363887"/>
          </a:xfrm>
          <a:prstGeom prst="rect">
            <a:avLst/>
          </a:prstGeom>
        </p:spPr>
      </p:pic>
      <p:pic>
        <p:nvPicPr>
          <p:cNvPr id="2050" name="Picture 2" descr="Image result for prius vehicle transparent icon">
            <a:extLst>
              <a:ext uri="{FF2B5EF4-FFF2-40B4-BE49-F238E27FC236}">
                <a16:creationId xmlns:a16="http://schemas.microsoft.com/office/drawing/2014/main" id="{A6A81577-D7B1-3847-BF5D-9FFBDE70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96" y="469447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40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EDC2-BC05-E04D-9A8D-39ADFA27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1040" name="Picture 16" descr="Image result for bus transparent front view icon">
            <a:extLst>
              <a:ext uri="{FF2B5EF4-FFF2-40B4-BE49-F238E27FC236}">
                <a16:creationId xmlns:a16="http://schemas.microsoft.com/office/drawing/2014/main" id="{CD9D1246-33A8-6144-82CB-933802CED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9" r="10312"/>
          <a:stretch/>
        </p:blipFill>
        <p:spPr bwMode="auto">
          <a:xfrm>
            <a:off x="571500" y="2517569"/>
            <a:ext cx="2993903" cy="37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Image result for bus transparent front view icon">
            <a:extLst>
              <a:ext uri="{FF2B5EF4-FFF2-40B4-BE49-F238E27FC236}">
                <a16:creationId xmlns:a16="http://schemas.microsoft.com/office/drawing/2014/main" id="{9338A8CF-0550-D145-BCE5-ABAA932D2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3" r="11820"/>
          <a:stretch/>
        </p:blipFill>
        <p:spPr bwMode="auto">
          <a:xfrm>
            <a:off x="4618245" y="2517569"/>
            <a:ext cx="2921928" cy="37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Image result for bus transparent front view icon">
            <a:extLst>
              <a:ext uri="{FF2B5EF4-FFF2-40B4-BE49-F238E27FC236}">
                <a16:creationId xmlns:a16="http://schemas.microsoft.com/office/drawing/2014/main" id="{35B21B9F-44B9-294E-BF83-2FBBF88CE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10540"/>
          <a:stretch/>
        </p:blipFill>
        <p:spPr bwMode="auto">
          <a:xfrm>
            <a:off x="8593015" y="2517569"/>
            <a:ext cx="3027486" cy="37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geopandas icon">
            <a:extLst>
              <a:ext uri="{FF2B5EF4-FFF2-40B4-BE49-F238E27FC236}">
                <a16:creationId xmlns:a16="http://schemas.microsoft.com/office/drawing/2014/main" id="{4628B4E0-36DA-834A-BD1A-5D2EDBE12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8463" y="3526971"/>
            <a:ext cx="988051" cy="1081726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1044" name="Picture 20" descr="Image result for pandas python transparent icon">
            <a:extLst>
              <a:ext uri="{FF2B5EF4-FFF2-40B4-BE49-F238E27FC236}">
                <a16:creationId xmlns:a16="http://schemas.microsoft.com/office/drawing/2014/main" id="{A233268D-77D5-DD44-B8EC-98BD73CAC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b="5429"/>
          <a:stretch/>
        </p:blipFill>
        <p:spPr bwMode="auto">
          <a:xfrm>
            <a:off x="2185802" y="3526972"/>
            <a:ext cx="829788" cy="10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5926AB-724A-164D-80DD-192C7DDA5F19}"/>
              </a:ext>
            </a:extLst>
          </p:cNvPr>
          <p:cNvSpPr/>
          <p:nvPr/>
        </p:nvSpPr>
        <p:spPr>
          <a:xfrm>
            <a:off x="1559625" y="2857396"/>
            <a:ext cx="973777" cy="2742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4E426B-5C58-4143-8F6B-53D1A92CD731}"/>
              </a:ext>
            </a:extLst>
          </p:cNvPr>
          <p:cNvSpPr/>
          <p:nvPr/>
        </p:nvSpPr>
        <p:spPr>
          <a:xfrm>
            <a:off x="5617026" y="2869344"/>
            <a:ext cx="973777" cy="2742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A5F43F-8B3A-524B-98C7-44458B63E1D5}"/>
              </a:ext>
            </a:extLst>
          </p:cNvPr>
          <p:cNvSpPr/>
          <p:nvPr/>
        </p:nvSpPr>
        <p:spPr>
          <a:xfrm>
            <a:off x="9640947" y="2857396"/>
            <a:ext cx="973777" cy="2742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35B078-B900-1648-8813-11D6C8902582}"/>
              </a:ext>
            </a:extLst>
          </p:cNvPr>
          <p:cNvSpPr txBox="1"/>
          <p:nvPr/>
        </p:nvSpPr>
        <p:spPr>
          <a:xfrm>
            <a:off x="5564190" y="2818009"/>
            <a:ext cx="1063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EEC0CE-C45D-E74F-A359-CF497B938894}"/>
              </a:ext>
            </a:extLst>
          </p:cNvPr>
          <p:cNvSpPr txBox="1"/>
          <p:nvPr/>
        </p:nvSpPr>
        <p:spPr>
          <a:xfrm>
            <a:off x="1521225" y="2818009"/>
            <a:ext cx="10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3F899-3321-4E4A-B99D-DCA396E354FF}"/>
              </a:ext>
            </a:extLst>
          </p:cNvPr>
          <p:cNvSpPr txBox="1"/>
          <p:nvPr/>
        </p:nvSpPr>
        <p:spPr>
          <a:xfrm>
            <a:off x="9581799" y="2809832"/>
            <a:ext cx="105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VISUALS</a:t>
            </a:r>
          </a:p>
        </p:txBody>
      </p:sp>
      <p:pic>
        <p:nvPicPr>
          <p:cNvPr id="1046" name="Picture 22" descr="Image result for scikitlearn transparent icon">
            <a:extLst>
              <a:ext uri="{FF2B5EF4-FFF2-40B4-BE49-F238E27FC236}">
                <a16:creationId xmlns:a16="http://schemas.microsoft.com/office/drawing/2014/main" id="{F45458CE-8ACA-9A44-899C-82E6388F0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60" y="3735689"/>
            <a:ext cx="1147835" cy="61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242F211-8C01-524D-ABA6-399EE11AF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2568" y="3628846"/>
            <a:ext cx="1147835" cy="831543"/>
          </a:xfrm>
          <a:prstGeom prst="rect">
            <a:avLst/>
          </a:prstGeom>
        </p:spPr>
      </p:pic>
      <p:pic>
        <p:nvPicPr>
          <p:cNvPr id="1050" name="Picture 26" descr="Image result for matplotlib transparent icon">
            <a:extLst>
              <a:ext uri="{FF2B5EF4-FFF2-40B4-BE49-F238E27FC236}">
                <a16:creationId xmlns:a16="http://schemas.microsoft.com/office/drawing/2014/main" id="{4C7BB87E-C682-4347-AE05-58EB39C6A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74" y="3478967"/>
            <a:ext cx="1177727" cy="11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AF8345FA-CC58-5B4A-AFE2-4B4A8E77A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3401" y="3478966"/>
            <a:ext cx="1177727" cy="1177727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CC90B024-F643-A04E-A4AC-13BDCBC7F82B}"/>
              </a:ext>
            </a:extLst>
          </p:cNvPr>
          <p:cNvSpPr/>
          <p:nvPr/>
        </p:nvSpPr>
        <p:spPr>
          <a:xfrm>
            <a:off x="3565403" y="3735689"/>
            <a:ext cx="1052842" cy="724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1D630407-1732-1845-B98F-0F4A54649CBF}"/>
              </a:ext>
            </a:extLst>
          </p:cNvPr>
          <p:cNvSpPr/>
          <p:nvPr/>
        </p:nvSpPr>
        <p:spPr>
          <a:xfrm>
            <a:off x="7584663" y="3735689"/>
            <a:ext cx="1052842" cy="724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54B-E46A-5C4C-B644-99F57FB2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MODELING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0516-82C5-D149-BE1D-2081B9EDDE83}"/>
              </a:ext>
            </a:extLst>
          </p:cNvPr>
          <p:cNvSpPr txBox="1"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given variables, our model effectively explains ~53% of variance in TNC Flow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(Adjusted R</a:t>
            </a:r>
            <a:r>
              <a:rPr 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0.5285)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model averages an  inaccuracy of 0.52 per prediction 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MAE:  0.5209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520A75-84E6-1147-AF0F-1FAD9B892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7202" y="1340043"/>
            <a:ext cx="4232623" cy="42326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8583D5-779F-D44E-AB0B-9B5A6B943EDC}"/>
              </a:ext>
            </a:extLst>
          </p:cNvPr>
          <p:cNvSpPr txBox="1"/>
          <p:nvPr/>
        </p:nvSpPr>
        <p:spPr>
          <a:xfrm>
            <a:off x="9264105" y="4806652"/>
            <a:ext cx="868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TNC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90A962-46A1-5A44-A4C0-38C03D15BEA2}"/>
              </a:ext>
            </a:extLst>
          </p:cNvPr>
          <p:cNvSpPr txBox="1"/>
          <p:nvPr/>
        </p:nvSpPr>
        <p:spPr>
          <a:xfrm>
            <a:off x="5741365" y="1581527"/>
            <a:ext cx="868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TNC Flow</a:t>
            </a:r>
          </a:p>
        </p:txBody>
      </p:sp>
    </p:spTree>
    <p:extLst>
      <p:ext uri="{BB962C8B-B14F-4D97-AF65-F5344CB8AC3E}">
        <p14:creationId xmlns:p14="http://schemas.microsoft.com/office/powerpoint/2010/main" val="40812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54B-E46A-5C4C-B644-99F57FB2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MODELING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0516-82C5-D149-BE1D-2081B9EDDE83}"/>
              </a:ext>
            </a:extLst>
          </p:cNvPr>
          <p:cNvSpPr txBox="1"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given variables, our model effectively explains ~53% of variance in TNC Flow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(Adjusted R</a:t>
            </a:r>
            <a:r>
              <a:rPr 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0.5285)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model averages an  inaccuracy of 0.52 per prediction 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MAE:  0.5209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583D5-779F-D44E-AB0B-9B5A6B943EDC}"/>
              </a:ext>
            </a:extLst>
          </p:cNvPr>
          <p:cNvSpPr txBox="1"/>
          <p:nvPr/>
        </p:nvSpPr>
        <p:spPr>
          <a:xfrm>
            <a:off x="9264105" y="4806652"/>
            <a:ext cx="868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TNC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90A962-46A1-5A44-A4C0-38C03D15BEA2}"/>
              </a:ext>
            </a:extLst>
          </p:cNvPr>
          <p:cNvSpPr txBox="1"/>
          <p:nvPr/>
        </p:nvSpPr>
        <p:spPr>
          <a:xfrm>
            <a:off x="5741365" y="1581527"/>
            <a:ext cx="868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TNC Flow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686473-A127-C94F-A0A8-FE445C5F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4099" y="1306201"/>
            <a:ext cx="4245598" cy="424559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29A31F6-6716-5F40-87C4-3BD85EA8A947}"/>
              </a:ext>
            </a:extLst>
          </p:cNvPr>
          <p:cNvSpPr/>
          <p:nvPr/>
        </p:nvSpPr>
        <p:spPr>
          <a:xfrm rot="8472959">
            <a:off x="9710573" y="1550411"/>
            <a:ext cx="698249" cy="616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920C7-3055-D64A-ACCB-F063DEA7D5C3}"/>
              </a:ext>
            </a:extLst>
          </p:cNvPr>
          <p:cNvSpPr/>
          <p:nvPr/>
        </p:nvSpPr>
        <p:spPr>
          <a:xfrm>
            <a:off x="10302850" y="310951"/>
            <a:ext cx="1835231" cy="1409075"/>
          </a:xfrm>
          <a:prstGeom prst="roundRect">
            <a:avLst/>
          </a:prstGeom>
          <a:solidFill>
            <a:srgbClr val="97C0F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Consistent variance of errors </a:t>
            </a:r>
            <a:r>
              <a:rPr lang="en-US">
                <a:solidFill>
                  <a:schemeClr val="tx1"/>
                </a:solidFill>
              </a:rPr>
              <a:t>through prediction</a:t>
            </a:r>
            <a:r>
              <a:rPr lang="en-US" dirty="0">
                <a:solidFill>
                  <a:schemeClr val="tx1"/>
                </a:solidFill>
              </a:rPr>
              <a:t>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75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F8F2-5F16-5F45-B1A7-850C2CD6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4F6F5-FB17-194C-8291-49B78FEE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459E6C-05EF-3347-ABB2-10A863A9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150" y="2316214"/>
            <a:ext cx="5927599" cy="44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6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F8F2-5F16-5F45-B1A7-850C2CD6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4F6F5-FB17-194C-8291-49B78FEE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  <p:sp>
        <p:nvSpPr>
          <p:cNvPr id="10" name="Right Bracket 9">
            <a:extLst>
              <a:ext uri="{FF2B5EF4-FFF2-40B4-BE49-F238E27FC236}">
                <a16:creationId xmlns:a16="http://schemas.microsoft.com/office/drawing/2014/main" id="{75A368A0-CE63-5D4E-A312-7B22BF0C1872}"/>
              </a:ext>
            </a:extLst>
          </p:cNvPr>
          <p:cNvSpPr/>
          <p:nvPr/>
        </p:nvSpPr>
        <p:spPr>
          <a:xfrm>
            <a:off x="7191632" y="2767914"/>
            <a:ext cx="506627" cy="1952367"/>
          </a:xfrm>
          <a:prstGeom prst="rightBracket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BE1498-69C3-734D-B19C-7F905192E924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7698259" y="3744097"/>
            <a:ext cx="778476" cy="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187C5D-9ABD-FE41-82FD-329B2B4697B0}"/>
              </a:ext>
            </a:extLst>
          </p:cNvPr>
          <p:cNvSpPr/>
          <p:nvPr/>
        </p:nvSpPr>
        <p:spPr>
          <a:xfrm>
            <a:off x="8476735" y="3003546"/>
            <a:ext cx="3097347" cy="1481101"/>
          </a:xfrm>
          <a:prstGeom prst="roundRect">
            <a:avLst/>
          </a:prstGeom>
          <a:solidFill>
            <a:schemeClr val="accent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A3E8BF-A860-144B-B9AE-D7C703365E56}"/>
              </a:ext>
            </a:extLst>
          </p:cNvPr>
          <p:cNvSpPr txBox="1"/>
          <p:nvPr/>
        </p:nvSpPr>
        <p:spPr>
          <a:xfrm>
            <a:off x="8604502" y="2976542"/>
            <a:ext cx="2969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Comparing times of day, TNC flow is elevated during the afternoon and evening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F459E6C-05EF-3347-ABB2-10A863A9A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150" y="2316214"/>
            <a:ext cx="5927599" cy="44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F8F2-5F16-5F45-B1A7-850C2CD6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type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0B98715-03EB-CE4F-A185-ED9C88198A9A}"/>
              </a:ext>
            </a:extLst>
          </p:cNvPr>
          <p:cNvSpPr/>
          <p:nvPr/>
        </p:nvSpPr>
        <p:spPr>
          <a:xfrm>
            <a:off x="7767638" y="2371725"/>
            <a:ext cx="3005137" cy="1971676"/>
          </a:xfrm>
          <a:prstGeom prst="roundRect">
            <a:avLst/>
          </a:prstGeom>
          <a:solidFill>
            <a:schemeClr val="accent2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6C18D-8DBD-CB41-B940-DAE99F523F3B}"/>
              </a:ext>
            </a:extLst>
          </p:cNvPr>
          <p:cNvSpPr txBox="1"/>
          <p:nvPr/>
        </p:nvSpPr>
        <p:spPr>
          <a:xfrm>
            <a:off x="7767638" y="2588896"/>
            <a:ext cx="3319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0 - Regional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1 - Central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2 - Urban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3 - Urban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5BAFC22-F7C3-4C47-AFCF-591EA5375126}"/>
              </a:ext>
            </a:extLst>
          </p:cNvPr>
          <p:cNvSpPr/>
          <p:nvPr/>
        </p:nvSpPr>
        <p:spPr>
          <a:xfrm>
            <a:off x="7767638" y="4657726"/>
            <a:ext cx="3005137" cy="1771650"/>
          </a:xfrm>
          <a:prstGeom prst="round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</a:rPr>
              <a:t>Lower Area Types are closer to the city center which is why it is inversely correlated with TNC Flow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8A7F1EC-7CD6-D54A-8516-2621AD32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225" y="110038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5CDA-7B87-1D48-96EF-726D3BD4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2F77-682D-194B-A271-5D2FDD162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Time and location are significant in understanding TNC Flow – those two variables alone explain 50% of the variance in our target </a:t>
            </a:r>
          </a:p>
          <a:p>
            <a:r>
              <a:rPr lang="en-US" sz="2800" dirty="0"/>
              <a:t>Increased bus frequency during the afternoon and evening would accommodate the amplified rush of travelers</a:t>
            </a:r>
          </a:p>
          <a:p>
            <a:r>
              <a:rPr lang="en-US" sz="2800" dirty="0"/>
              <a:t>Improved public transportation service would benefit local government, residents, and employees in the city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980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2F123-14B7-BB43-A15A-C42907BB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E8E8-FD01-544E-9EF1-67B12E81E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Expand model to evaluate more irregular conditions: weather, large scale events, holidays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Implement variables to account for transit only lanes and rush hour routes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Leverage and compare data on MUNI bus routes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1594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72816-EA0A-C24C-A5BB-4FA39C2A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wrap="square">
            <a:normAutofit/>
          </a:bodyPr>
          <a:lstStyle/>
          <a:p>
            <a:r>
              <a:rPr lang="en-US" sz="48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2885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C9E8-56ED-0F4E-A3F0-66586B36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63" y="640080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 dirty="0"/>
              <a:t>Changes in </a:t>
            </a:r>
            <a:br>
              <a:rPr lang="en-US" sz="3000" dirty="0"/>
            </a:br>
            <a:r>
              <a:rPr lang="en-US" sz="3000" dirty="0"/>
              <a:t>san Francisco</a:t>
            </a:r>
            <a:br>
              <a:rPr lang="en-US" sz="3000" dirty="0"/>
            </a:br>
            <a:r>
              <a:rPr lang="en-US" sz="2400" dirty="0"/>
              <a:t>(2010-2016)</a:t>
            </a:r>
            <a:endParaRPr lang="en-US" sz="3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uber logo transparent">
            <a:extLst>
              <a:ext uri="{FF2B5EF4-FFF2-40B4-BE49-F238E27FC236}">
                <a16:creationId xmlns:a16="http://schemas.microsoft.com/office/drawing/2014/main" id="{7B2EECD3-7FA4-4B4B-8F07-FBEE77B11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0363" y="640080"/>
            <a:ext cx="2544223" cy="254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lyft logo transparent">
            <a:extLst>
              <a:ext uri="{FF2B5EF4-FFF2-40B4-BE49-F238E27FC236}">
                <a16:creationId xmlns:a16="http://schemas.microsoft.com/office/drawing/2014/main" id="{FB528C61-EB49-894F-8945-51F6D8D4C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349" y="3671316"/>
            <a:ext cx="3192251" cy="23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522E8-79E1-374D-8F7D-E8A8C03F13C0}"/>
              </a:ext>
            </a:extLst>
          </p:cNvPr>
          <p:cNvSpPr txBox="1"/>
          <p:nvPr/>
        </p:nvSpPr>
        <p:spPr>
          <a:xfrm>
            <a:off x="722163" y="2407352"/>
            <a:ext cx="44866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2010, Transportation Network Companies(TNC) were first allowed into San Francisco, growing rapidly over the past decade - est. 62 million rides in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TNCs were responsible for 51% of the increase in traffic during this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70,000 new residents and over 150,000 new jobs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DE4CE-D71D-3149-99F5-CBB69044BB46}"/>
              </a:ext>
            </a:extLst>
          </p:cNvPr>
          <p:cNvSpPr txBox="1"/>
          <p:nvPr/>
        </p:nvSpPr>
        <p:spPr>
          <a:xfrm>
            <a:off x="25866" y="6512364"/>
            <a:ext cx="6524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</a:t>
            </a:r>
            <a:r>
              <a:rPr lang="en-US" sz="1100" dirty="0" err="1"/>
              <a:t>www.sfcta.org</a:t>
            </a:r>
            <a:r>
              <a:rPr lang="en-US" sz="1100" dirty="0"/>
              <a:t>/sites/default/files/2019-05/TNCs_Congestion_Report_181015_Finals.pdf</a:t>
            </a:r>
          </a:p>
        </p:txBody>
      </p:sp>
    </p:spTree>
    <p:extLst>
      <p:ext uri="{BB962C8B-B14F-4D97-AF65-F5344CB8AC3E}">
        <p14:creationId xmlns:p14="http://schemas.microsoft.com/office/powerpoint/2010/main" val="1319877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5C8A-B518-CA44-8428-3EF4306D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27972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951E6-856C-CA4D-8266-4B82B5A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Residual density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E0E03F8-3015-214F-9411-C501005B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0452" y="1296543"/>
            <a:ext cx="5925312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9D3F1-6792-974F-A832-7E6C608AF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residuals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9A3C9-25AC-8840-B748-B575F646F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0452" y="1296543"/>
            <a:ext cx="5925312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4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F267-BE8D-5B4F-9482-DCD24EC8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commute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192D-D779-B546-A74D-83648C753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While San Francisco continues to grow in population, the space for vehicles does so minimally in proportion</a:t>
            </a:r>
          </a:p>
          <a:p>
            <a:r>
              <a:rPr lang="en-US" sz="2300" dirty="0"/>
              <a:t>The current TNC level of activity poses problems with traffic, carbon emissions, equity, and quality of life in the city</a:t>
            </a:r>
          </a:p>
          <a:p>
            <a:r>
              <a:rPr lang="en-US" sz="2300" dirty="0"/>
              <a:t>For public transportation to be a viable alternative, improvements in service need to be made</a:t>
            </a:r>
          </a:p>
        </p:txBody>
      </p:sp>
      <p:pic>
        <p:nvPicPr>
          <p:cNvPr id="6146" name="Picture 2" descr="Image result for commuter icon transparent">
            <a:extLst>
              <a:ext uri="{FF2B5EF4-FFF2-40B4-BE49-F238E27FC236}">
                <a16:creationId xmlns:a16="http://schemas.microsoft.com/office/drawing/2014/main" id="{B89469C0-E17E-6945-94BE-FAAF8DA9C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25" y="447002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3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EF0AC-EF6E-7746-AA31-8DF5D1FF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8B676-1EBE-9B45-BF2E-D236C4613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404040"/>
                </a:solidFill>
              </a:rPr>
              <a:t>Create a model to evaluate which street sections are most frequently utilized by TNCs to support decisions </a:t>
            </a:r>
            <a:r>
              <a:rPr lang="en-US" sz="2800" b="1">
                <a:solidFill>
                  <a:srgbClr val="404040"/>
                </a:solidFill>
              </a:rPr>
              <a:t>making in public </a:t>
            </a:r>
            <a:r>
              <a:rPr lang="en-US" sz="2800" b="1" dirty="0">
                <a:solidFill>
                  <a:srgbClr val="404040"/>
                </a:solidFill>
              </a:rPr>
              <a:t>transportation route creation and frequency.</a:t>
            </a:r>
          </a:p>
        </p:txBody>
      </p:sp>
    </p:spTree>
    <p:extLst>
      <p:ext uri="{BB962C8B-B14F-4D97-AF65-F5344CB8AC3E}">
        <p14:creationId xmlns:p14="http://schemas.microsoft.com/office/powerpoint/2010/main" val="397256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077-47EB-8845-AAE4-399F3FAF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000" dirty="0"/>
                  <a:t>TNC Flow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𝑇𝑁𝐶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𝐻𝑜𝑢𝑟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𝐹𝑎𝑐𝑡𝑜𝑟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360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𝐶𝑎𝑝𝑎𝑐𝑖𝑡𝑦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  <a:blipFill>
                <a:blip r:embed="rId2"/>
                <a:stretch>
                  <a:fillRect l="-1966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24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077-47EB-8845-AAE4-399F3FAF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000" dirty="0"/>
                  <a:t>TNC Flow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𝑇𝑁𝐶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𝐻𝑜𝑢𝑟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𝐹𝑎𝑐𝑡𝑜𝑟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360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𝐶𝑎𝑝𝑎𝑐𝑖𝑡𝑦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  <a:blipFill>
                <a:blip r:embed="rId2"/>
                <a:stretch>
                  <a:fillRect l="-1966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B0E9EB-5CD4-3B4F-BAE8-0145F40C7BA3}"/>
              </a:ext>
            </a:extLst>
          </p:cNvPr>
          <p:cNvSpPr/>
          <p:nvPr/>
        </p:nvSpPr>
        <p:spPr>
          <a:xfrm>
            <a:off x="2136045" y="2743508"/>
            <a:ext cx="2060369" cy="6969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DC897-5746-7849-9EBB-704F7EDF478C}"/>
              </a:ext>
            </a:extLst>
          </p:cNvPr>
          <p:cNvSpPr txBox="1"/>
          <p:nvPr/>
        </p:nvSpPr>
        <p:spPr>
          <a:xfrm>
            <a:off x="2148473" y="2775857"/>
            <a:ext cx="2101932" cy="65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rideshares that run through area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90E9035-6221-F94E-899A-34869940AC82}"/>
              </a:ext>
            </a:extLst>
          </p:cNvPr>
          <p:cNvCxnSpPr>
            <a:cxnSpLocks/>
            <a:stCxn id="7" idx="3"/>
            <a:endCxn id="12" idx="0"/>
          </p:cNvCxnSpPr>
          <p:nvPr/>
        </p:nvCxnSpPr>
        <p:spPr>
          <a:xfrm>
            <a:off x="4196414" y="3091975"/>
            <a:ext cx="987165" cy="70985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CE4C95-A265-184F-93D9-27B022A12800}"/>
              </a:ext>
            </a:extLst>
          </p:cNvPr>
          <p:cNvSpPr/>
          <p:nvPr/>
        </p:nvSpPr>
        <p:spPr>
          <a:xfrm>
            <a:off x="4132613" y="3801826"/>
            <a:ext cx="2101932" cy="425790"/>
          </a:xfrm>
          <a:prstGeom prst="rect">
            <a:avLst/>
          </a:prstGeom>
          <a:noFill/>
          <a:ln w="38100">
            <a:solidFill>
              <a:srgbClr val="9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077-47EB-8845-AAE4-399F3FAF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000" dirty="0"/>
                  <a:t>TNC Flow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𝑇𝑁𝐶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𝐻𝑜𝑢𝑟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𝐹𝑎𝑐𝑡𝑜𝑟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360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𝐶𝑎𝑝𝑎𝑐𝑖𝑡𝑦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  <a:blipFill>
                <a:blip r:embed="rId2"/>
                <a:stretch>
                  <a:fillRect l="-1966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10DB9-0206-A24B-AA5C-E1540FE43910}"/>
              </a:ext>
            </a:extLst>
          </p:cNvPr>
          <p:cNvSpPr/>
          <p:nvPr/>
        </p:nvSpPr>
        <p:spPr>
          <a:xfrm>
            <a:off x="8591797" y="2401429"/>
            <a:ext cx="2582884" cy="96943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FC202-D674-D740-8519-06636BCE44E3}"/>
              </a:ext>
            </a:extLst>
          </p:cNvPr>
          <p:cNvSpPr txBox="1"/>
          <p:nvPr/>
        </p:nvSpPr>
        <p:spPr>
          <a:xfrm>
            <a:off x="8633361" y="2410691"/>
            <a:ext cx="2624447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 of the total period volume that occurs in the highest 1-hour period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EEF37A3-3398-7546-B331-422F60F164B7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7924803" y="2886149"/>
            <a:ext cx="666995" cy="9156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1DE1DA1-FE19-2D40-886B-AEF712B7593A}"/>
              </a:ext>
            </a:extLst>
          </p:cNvPr>
          <p:cNvSpPr/>
          <p:nvPr/>
        </p:nvSpPr>
        <p:spPr>
          <a:xfrm>
            <a:off x="6531428" y="3811532"/>
            <a:ext cx="3075709" cy="421251"/>
          </a:xfrm>
          <a:prstGeom prst="rect">
            <a:avLst/>
          </a:prstGeom>
          <a:noFill/>
          <a:ln w="38100">
            <a:solidFill>
              <a:srgbClr val="9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8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077-47EB-8845-AAE4-399F3FAF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000" dirty="0"/>
                  <a:t>TNC Flow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𝑇𝑁𝐶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𝐻𝑜𝑢𝑟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𝐹𝑎𝑐𝑡𝑜𝑟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360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𝐶𝑎𝑝𝑎𝑐𝑖𝑡𝑦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  <a:blipFill>
                <a:blip r:embed="rId2"/>
                <a:stretch>
                  <a:fillRect l="-1966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D729A28-A18A-7148-A6AC-EE69B80B053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966904" y="3056174"/>
            <a:ext cx="1248660" cy="745651"/>
          </a:xfrm>
          <a:prstGeom prst="bentConnector3">
            <a:avLst>
              <a:gd name="adj1" fmla="val 10088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1928A-0425-9445-AE0F-B69BC7BD4068}"/>
              </a:ext>
            </a:extLst>
          </p:cNvPr>
          <p:cNvSpPr/>
          <p:nvPr/>
        </p:nvSpPr>
        <p:spPr>
          <a:xfrm>
            <a:off x="9849821" y="3801825"/>
            <a:ext cx="828556" cy="426650"/>
          </a:xfrm>
          <a:prstGeom prst="rect">
            <a:avLst/>
          </a:prstGeom>
          <a:noFill/>
          <a:ln w="38100">
            <a:solidFill>
              <a:srgbClr val="9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A293432-DF03-7347-9299-19903514AFCB}"/>
              </a:ext>
            </a:extLst>
          </p:cNvPr>
          <p:cNvSpPr/>
          <p:nvPr/>
        </p:nvSpPr>
        <p:spPr>
          <a:xfrm>
            <a:off x="6151419" y="2669221"/>
            <a:ext cx="2766950" cy="7456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5513D7-F24C-274B-93B0-0AB5AE233DAE}"/>
              </a:ext>
            </a:extLst>
          </p:cNvPr>
          <p:cNvSpPr txBox="1"/>
          <p:nvPr/>
        </p:nvSpPr>
        <p:spPr>
          <a:xfrm>
            <a:off x="6199954" y="2733008"/>
            <a:ext cx="27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based on information given about dataset</a:t>
            </a:r>
          </a:p>
        </p:txBody>
      </p:sp>
    </p:spTree>
    <p:extLst>
      <p:ext uri="{BB962C8B-B14F-4D97-AF65-F5344CB8AC3E}">
        <p14:creationId xmlns:p14="http://schemas.microsoft.com/office/powerpoint/2010/main" val="189851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3D077-47EB-8845-AAE4-399F3FAF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4000" dirty="0"/>
                  <a:t>TNC Flow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𝑇𝑁𝐶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𝑉𝑜𝑙𝑢𝑚𝑒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𝑃𝑒𝑎𝑘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𝐻𝑜𝑢𝑟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𝐹𝑎𝑐𝑡𝑜𝑟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360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𝐶𝑎𝑝𝑎𝑐𝑖𝑡𝑦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B0C0C-2972-3A46-91B8-93AEC2838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2134" y="3801826"/>
                <a:ext cx="9687732" cy="1067057"/>
              </a:xfrm>
              <a:blipFill>
                <a:blip r:embed="rId2"/>
                <a:stretch>
                  <a:fillRect l="-1966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3F528A-B287-954F-B3A5-E77B572918CD}"/>
              </a:ext>
            </a:extLst>
          </p:cNvPr>
          <p:cNvSpPr/>
          <p:nvPr/>
        </p:nvSpPr>
        <p:spPr>
          <a:xfrm>
            <a:off x="4191990" y="5400155"/>
            <a:ext cx="2640610" cy="6986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824EC-8A10-F246-84F4-4FB7246ED7A4}"/>
              </a:ext>
            </a:extLst>
          </p:cNvPr>
          <p:cNvSpPr txBox="1"/>
          <p:nvPr/>
        </p:nvSpPr>
        <p:spPr>
          <a:xfrm>
            <a:off x="4191990" y="5452496"/>
            <a:ext cx="276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Capacity per hour for a given street section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D729A28-A18A-7148-A6AC-EE69B80B053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958940" y="4918968"/>
            <a:ext cx="368960" cy="85669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1928A-0425-9445-AE0F-B69BC7BD4068}"/>
              </a:ext>
            </a:extLst>
          </p:cNvPr>
          <p:cNvSpPr/>
          <p:nvPr/>
        </p:nvSpPr>
        <p:spPr>
          <a:xfrm>
            <a:off x="5783283" y="4335355"/>
            <a:ext cx="3135086" cy="426650"/>
          </a:xfrm>
          <a:prstGeom prst="rect">
            <a:avLst/>
          </a:prstGeom>
          <a:noFill/>
          <a:ln w="38100">
            <a:solidFill>
              <a:srgbClr val="97C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6354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544</Words>
  <Application>Microsoft Macintosh PowerPoint</Application>
  <PresentationFormat>Widescreen</PresentationFormat>
  <Paragraphs>80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Gill Sans MT</vt:lpstr>
      <vt:lpstr>Parcel</vt:lpstr>
      <vt:lpstr>Rideshare regression</vt:lpstr>
      <vt:lpstr>Changes in  san Francisco (2010-2016)</vt:lpstr>
      <vt:lpstr>The commute challenge</vt:lpstr>
      <vt:lpstr>PROJECT objective</vt:lpstr>
      <vt:lpstr>TARGET variable</vt:lpstr>
      <vt:lpstr>TARGET variable</vt:lpstr>
      <vt:lpstr>TARGET variable</vt:lpstr>
      <vt:lpstr>TARGET variable</vt:lpstr>
      <vt:lpstr>TARGET variable</vt:lpstr>
      <vt:lpstr>Tnc flow San Francisco</vt:lpstr>
      <vt:lpstr>PROCESS</vt:lpstr>
      <vt:lpstr>MODELING results</vt:lpstr>
      <vt:lpstr>MODELING results</vt:lpstr>
      <vt:lpstr>COEFFICIENTS</vt:lpstr>
      <vt:lpstr>COEFFICIENTS</vt:lpstr>
      <vt:lpstr>Area type</vt:lpstr>
      <vt:lpstr>takeaways</vt:lpstr>
      <vt:lpstr>Future work</vt:lpstr>
      <vt:lpstr>Thank you!</vt:lpstr>
      <vt:lpstr>APPENDIX</vt:lpstr>
      <vt:lpstr>Residual density</vt:lpstr>
      <vt:lpstr>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Rideshare regression</dc:title>
  <dc:creator>Elliot Tam</dc:creator>
  <cp:lastModifiedBy>Elliot Tam</cp:lastModifiedBy>
  <cp:revision>16</cp:revision>
  <dcterms:created xsi:type="dcterms:W3CDTF">2020-03-25T08:12:47Z</dcterms:created>
  <dcterms:modified xsi:type="dcterms:W3CDTF">2020-03-25T16:55:06Z</dcterms:modified>
</cp:coreProperties>
</file>